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75" r:id="rId3"/>
    <p:sldId id="312" r:id="rId4"/>
    <p:sldId id="300" r:id="rId5"/>
    <p:sldId id="313" r:id="rId6"/>
    <p:sldId id="272" r:id="rId7"/>
    <p:sldId id="303" r:id="rId8"/>
    <p:sldId id="301" r:id="rId9"/>
    <p:sldId id="293" r:id="rId10"/>
    <p:sldId id="304" r:id="rId11"/>
    <p:sldId id="302" r:id="rId12"/>
    <p:sldId id="305" r:id="rId13"/>
    <p:sldId id="297" r:id="rId14"/>
    <p:sldId id="288" r:id="rId15"/>
    <p:sldId id="258" r:id="rId16"/>
  </p:sldIdLst>
  <p:sldSz cx="9144000" cy="6858000" type="screen4x3"/>
  <p:notesSz cx="6888163" cy="100203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 dpi="0" rotWithShape="1">
            <a:blip r:embed="rId2" cstate="print"/>
            <a:srcRect/>
            <a:stretch>
              <a:fillRect l="-14000" t="-7000" r="-12000" b="-11000"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F5D6-0BCB-4C62-9ACD-BF54865D3D8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3E91-B634-4794-94E9-0D72BA98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zlov.ru/tw_files2/urls_1/16/d-15898/15898_html_m2a0cdb1e.png" TargetMode="External"/><Relationship Id="rId13" Type="http://schemas.openxmlformats.org/officeDocument/2006/relationships/hyperlink" Target="http://lib.exdat.com/tw_files2/urls_10/21/d-20953/img8.jpg" TargetMode="External"/><Relationship Id="rId18" Type="http://schemas.openxmlformats.org/officeDocument/2006/relationships/hyperlink" Target="http://lib.exdat.com/tw_files2/urls_10/21/d-20953/img7.jpg" TargetMode="External"/><Relationship Id="rId3" Type="http://schemas.openxmlformats.org/officeDocument/2006/relationships/hyperlink" Target="http://mir-otkrytiy.ru/data/Narodnye_promysly/Fabrika_matrescek/Fabrika_matreshek.jpg" TargetMode="External"/><Relationship Id="rId7" Type="http://schemas.openxmlformats.org/officeDocument/2006/relationships/hyperlink" Target="http://festival.1september.ru/articles/559426/img5.gif" TargetMode="External"/><Relationship Id="rId12" Type="http://schemas.openxmlformats.org/officeDocument/2006/relationships/hyperlink" Target="http://img-fotki.yandex.ru/get/4611/126030467.b8/0_5f558_d06b916c_XL" TargetMode="External"/><Relationship Id="rId17" Type="http://schemas.openxmlformats.org/officeDocument/2006/relationships/hyperlink" Target="http://cs2.livemaster.ru/foto/400/e/6/7/690090.jpg" TargetMode="External"/><Relationship Id="rId2" Type="http://schemas.openxmlformats.org/officeDocument/2006/relationships/hyperlink" Target="http://russia.rin.ru/guides/6762.html" TargetMode="External"/><Relationship Id="rId16" Type="http://schemas.openxmlformats.org/officeDocument/2006/relationships/hyperlink" Target="http://www.museum.ru/imgB.asp?307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n.ru/folklore/im11.jpg" TargetMode="External"/><Relationship Id="rId11" Type="http://schemas.openxmlformats.org/officeDocument/2006/relationships/hyperlink" Target="http://img.ashkimsin.ru/forums/monthly_04_2010/user2076/post53933_img1_1.gif" TargetMode="External"/><Relationship Id="rId5" Type="http://schemas.openxmlformats.org/officeDocument/2006/relationships/hyperlink" Target="http://child.sormlib.nnov.ru/files/imagecache/poznavay/poznavay19.jpg" TargetMode="External"/><Relationship Id="rId15" Type="http://schemas.openxmlformats.org/officeDocument/2006/relationships/hyperlink" Target="http://71.img.avito.st/640x480/518699571.jpg" TargetMode="External"/><Relationship Id="rId10" Type="http://schemas.openxmlformats.org/officeDocument/2006/relationships/hyperlink" Target="http://www.mirshkatulok.ru/ph-3.jpg" TargetMode="External"/><Relationship Id="rId19" Type="http://schemas.openxmlformats.org/officeDocument/2006/relationships/hyperlink" Target="http://etnografiavko.kz/muzei-zapovednik/etno7_files/20.jpg" TargetMode="External"/><Relationship Id="rId4" Type="http://schemas.openxmlformats.org/officeDocument/2006/relationships/hyperlink" Target="http://www.sadko-shop.ru/img/imagemanager/matreshka/img_0202s.jpg" TargetMode="External"/><Relationship Id="rId9" Type="http://schemas.openxmlformats.org/officeDocument/2006/relationships/hyperlink" Target="http://promisly.ru/files/u1/16.gif" TargetMode="External"/><Relationship Id="rId14" Type="http://schemas.openxmlformats.org/officeDocument/2006/relationships/hyperlink" Target="http://cs11201.vk.me/u6467426/152133602/x_ba5ed93f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государственного бюджетного общеобразовательного учреждения средней общеобразовательной школы №6 г.о. Отрадный Самарской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№14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125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с педагогами</a:t>
            </a:r>
            <a:endParaRPr lang="ru-RU" sz="28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 </a:t>
            </a:r>
          </a:p>
          <a:p>
            <a:pPr algn="ctr">
              <a:buNone/>
            </a:pP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«ПОЛХОВ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МАЙДАНСКАЯ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ТАРАРУШКА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>
              <a:buNone/>
            </a:pP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Нагорнова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работы в детском учреждении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33719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221874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242782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2205952" cy="3206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Пасхальный праздник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8992" y="1142984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86190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28586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2870702" cy="242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1857388" cy="274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551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Пасхальные игры и забавы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15" y="1428736"/>
            <a:ext cx="463509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251" y="3357562"/>
            <a:ext cx="4786749" cy="329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Доскажи словечко»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мастер – классе мы узнали о 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Майдан изготавливают 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изделия делают из 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мотивы росписи ….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работе мастерицы используют  основные цвета 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придает работе неповторимую яркость 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9634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736"/>
            <a:ext cx="2714644" cy="19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3612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214422"/>
            <a:ext cx="2782829" cy="19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2786082" cy="20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500438"/>
            <a:ext cx="2822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http://russia.rin.ru/guides/6762.html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http://mir-otkrytiy.ru/data/Narodnye_promysly/Fabrika_matrescek/Fabrika_matreshek.jpg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http://www.sadko-shop.ru/img/imagemanager/matreshka/img_0202s.jpg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http://child.sormlib.nnov.ru/files/imagecache/poznavay/poznavay19.jpg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http://www.unn.ru/folklore/im11.jpg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http://festival.1september.ru/articles/559426/img5.gif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8"/>
              </a:rPr>
              <a:t>http://izlov.ru/tw_files2/urls_1/16/d-15898/15898_html_m2a0cdb1e.png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9"/>
              </a:rPr>
              <a:t>http://promisly.ru/files/u1/16.gif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0"/>
              </a:rPr>
              <a:t>http://www.mirshkatulok.ru/ph-3.jpg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1"/>
              </a:rPr>
              <a:t>http://img.ashkimsin.ru/forums/monthly_04_2010/user2076/post53933_img1_1.gif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2"/>
              </a:rPr>
              <a:t>http://img-fotki.yandex.ru/get/4611/126030467.b8/0_5f558_d06b916c_XL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3"/>
              </a:rPr>
              <a:t>http://lib.exdat.com/tw_files2/urls_10/21/d-20953/img8.jpg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4"/>
              </a:rPr>
              <a:t>http://cs11201.vk.me/u6467426/152133602/x_ba5ed93f.jpg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5"/>
              </a:rPr>
              <a:t>http://71.img.avito.st/640x480/518699571.jpg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6"/>
              </a:rPr>
              <a:t>http://www.museum.ru/imgB.asp?30795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7"/>
              </a:rPr>
              <a:t>http://cs2.livemaster.ru/foto/400/e/6/7/690090.jpg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lib.exdat.com/tw_files2/urls_10/21/d-20953/img7.jpg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etnografiavko.kz/muzei-zapovednik/etno7_files/20.jpg</a:t>
            </a:r>
            <a:endParaRPr lang="ru-RU" sz="140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20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Мини - музей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«ПОЛХОВ – МАЙДАНСКИЕ ТАРАРУШКИ»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647586" cy="383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ПОЛХОВ - МАЙДАНСКАЯ РОСПИСЬ</a:t>
            </a:r>
            <a:endParaRPr lang="ru-RU" b="1" dirty="0"/>
          </a:p>
        </p:txBody>
      </p:sp>
      <p:pic>
        <p:nvPicPr>
          <p:cNvPr id="3" name="Рисунок 2" descr="https://ds04.infourok.ru/uploads/ex/02e0/0010df47-4fd9d422/hello_html_m4f8eac9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92696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2e0/0010df47-4fd9d422/hello_html_m4f8eac9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3608" y="692696"/>
            <a:ext cx="30963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2e0/0010df47-4fd9d422/hello_html_m4f8eac9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283968" y="3861048"/>
            <a:ext cx="3200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2e0/0010df47-4fd9d422/hello_html_m4f8eac9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71600" y="3861048"/>
            <a:ext cx="32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Майдан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140" y="1857364"/>
            <a:ext cx="5477657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29289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Село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Полхов-Майдан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расположено</a:t>
            </a:r>
          </a:p>
          <a:p>
            <a:pPr marL="90488" indent="-904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Нижегородской области. Вокруг только лес да овраги, да речка.</a:t>
            </a:r>
          </a:p>
          <a:p>
            <a:pPr marL="90488" indent="-904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названия села пошло и название знаменитого промысла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полхов-майданской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росписи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94024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518432" cy="300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D60093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элементы росписи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038600" cy="19288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Цветы: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роза, мак, ромашка, тюльпан 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Ягоды: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шиповник, черника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Листья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Сельский пейзаж: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домики, церковь, мельница, река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3487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художественной деятельности.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3714775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714776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357562"/>
            <a:ext cx="4214842" cy="31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0805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Игрушки-тарарушки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706576">
            <a:off x="5219700" y="1052513"/>
            <a:ext cx="1008063" cy="319087"/>
          </a:xfrm>
          <a:prstGeom prst="rightArrow">
            <a:avLst>
              <a:gd name="adj1" fmla="val 50000"/>
              <a:gd name="adj2" fmla="val 7898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D60093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8715072">
            <a:off x="3132138" y="1052513"/>
            <a:ext cx="1081087" cy="319087"/>
          </a:xfrm>
          <a:prstGeom prst="rightArrow">
            <a:avLst>
              <a:gd name="adj1" fmla="val 50000"/>
              <a:gd name="adj2" fmla="val 84702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dirty="0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3486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детские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игрушки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292725" y="1484313"/>
            <a:ext cx="312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традиционная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русская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pic>
        <p:nvPicPr>
          <p:cNvPr id="6154" name="Picture 10" descr="00012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2178050" cy="1779588"/>
          </a:xfrm>
          <a:prstGeom prst="rect">
            <a:avLst/>
          </a:prstGeom>
          <a:noFill/>
        </p:spPr>
      </p:pic>
      <p:pic>
        <p:nvPicPr>
          <p:cNvPr id="6155" name="Picture 11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1079500" cy="2592388"/>
          </a:xfrm>
          <a:prstGeom prst="rect">
            <a:avLst/>
          </a:prstGeom>
          <a:noFill/>
        </p:spPr>
      </p:pic>
      <p:pic>
        <p:nvPicPr>
          <p:cNvPr id="6158" name="Picture 14" descr="w_p4_2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357826"/>
            <a:ext cx="1096963" cy="1146175"/>
          </a:xfrm>
          <a:prstGeom prst="rect">
            <a:avLst/>
          </a:prstGeom>
          <a:noFill/>
        </p:spPr>
      </p:pic>
      <p:pic>
        <p:nvPicPr>
          <p:cNvPr id="6159" name="Picture 15" descr="78a07a3279ff"/>
          <p:cNvPicPr>
            <a:picLocks noChangeAspect="1" noChangeArrowheads="1"/>
          </p:cNvPicPr>
          <p:nvPr/>
        </p:nvPicPr>
        <p:blipFill>
          <a:blip r:embed="rId5" cstate="print"/>
          <a:srcRect l="7848" t="8281" r="16528" b="11406"/>
          <a:stretch>
            <a:fillRect/>
          </a:stretch>
        </p:blipFill>
        <p:spPr bwMode="auto">
          <a:xfrm>
            <a:off x="7135813" y="4076700"/>
            <a:ext cx="1830387" cy="2592388"/>
          </a:xfrm>
          <a:prstGeom prst="rect">
            <a:avLst/>
          </a:prstGeom>
          <a:noFill/>
        </p:spPr>
      </p:pic>
      <p:pic>
        <p:nvPicPr>
          <p:cNvPr id="6160" name="Picture 16" descr="221488494"/>
          <p:cNvPicPr>
            <a:picLocks noChangeAspect="1" noChangeArrowheads="1"/>
          </p:cNvPicPr>
          <p:nvPr/>
        </p:nvPicPr>
        <p:blipFill>
          <a:blip r:embed="rId6" cstate="print"/>
          <a:srcRect b="56033"/>
          <a:stretch>
            <a:fillRect/>
          </a:stretch>
        </p:blipFill>
        <p:spPr bwMode="auto">
          <a:xfrm>
            <a:off x="5219700" y="5013325"/>
            <a:ext cx="1790700" cy="1633538"/>
          </a:xfrm>
          <a:prstGeom prst="rect">
            <a:avLst/>
          </a:prstGeom>
          <a:noFill/>
        </p:spPr>
      </p:pic>
      <p:pic>
        <p:nvPicPr>
          <p:cNvPr id="6161" name="Picture 17" descr="w_p4_6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652963"/>
            <a:ext cx="974725" cy="1304925"/>
          </a:xfrm>
          <a:prstGeom prst="rect">
            <a:avLst/>
          </a:prstGeom>
          <a:noFill/>
        </p:spPr>
      </p:pic>
      <p:pic>
        <p:nvPicPr>
          <p:cNvPr id="6163" name="Picture 19" descr="p1220379"/>
          <p:cNvPicPr>
            <a:picLocks noChangeAspect="1" noChangeArrowheads="1"/>
          </p:cNvPicPr>
          <p:nvPr/>
        </p:nvPicPr>
        <p:blipFill>
          <a:blip r:embed="rId8" cstate="print"/>
          <a:srcRect l="12053" r="19261"/>
          <a:stretch>
            <a:fillRect/>
          </a:stretch>
        </p:blipFill>
        <p:spPr bwMode="auto">
          <a:xfrm>
            <a:off x="7667625" y="2636838"/>
            <a:ext cx="1187450" cy="1296987"/>
          </a:xfrm>
          <a:prstGeom prst="rect">
            <a:avLst/>
          </a:prstGeom>
          <a:noFill/>
        </p:spPr>
      </p:pic>
      <p:pic>
        <p:nvPicPr>
          <p:cNvPr id="6164" name="Picture 20" descr="d0bf6a496b9ct"/>
          <p:cNvPicPr>
            <a:picLocks noChangeAspect="1" noChangeArrowheads="1"/>
          </p:cNvPicPr>
          <p:nvPr/>
        </p:nvPicPr>
        <p:blipFill>
          <a:blip r:embed="rId9" cstate="print"/>
          <a:srcRect l="8417" t="9666" r="17876" b="7167"/>
          <a:stretch>
            <a:fillRect/>
          </a:stretch>
        </p:blipFill>
        <p:spPr bwMode="auto">
          <a:xfrm>
            <a:off x="4932363" y="2708275"/>
            <a:ext cx="2593975" cy="2195513"/>
          </a:xfrm>
          <a:prstGeom prst="rect">
            <a:avLst/>
          </a:prstGeom>
          <a:noFill/>
        </p:spPr>
      </p:pic>
      <p:pic>
        <p:nvPicPr>
          <p:cNvPr id="6165" name="Picture 21" descr="p3361"/>
          <p:cNvPicPr>
            <a:picLocks noChangeAspect="1" noChangeArrowheads="1"/>
          </p:cNvPicPr>
          <p:nvPr/>
        </p:nvPicPr>
        <p:blipFill>
          <a:blip r:embed="rId10" cstate="print"/>
          <a:srcRect t="6541" r="67696" b="14084"/>
          <a:stretch>
            <a:fillRect/>
          </a:stretch>
        </p:blipFill>
        <p:spPr bwMode="auto">
          <a:xfrm>
            <a:off x="1357290" y="3929066"/>
            <a:ext cx="1295400" cy="2708275"/>
          </a:xfrm>
          <a:prstGeom prst="rect">
            <a:avLst/>
          </a:prstGeom>
          <a:noFill/>
        </p:spPr>
      </p:pic>
      <p:pic>
        <p:nvPicPr>
          <p:cNvPr id="6156" name="Picture 12" descr="img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2500306"/>
            <a:ext cx="18573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майданские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тарарушки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143504" y="1357298"/>
            <a:ext cx="3543296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Бочонки, копилки, матрешки, грибки –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не малы, да и не велики.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Свистульки, тарелочки в ярких цветах,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солнце и речка и домик в кустах.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Свободная роспись, шиповник цветет,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яблочки зреют, и травка растет.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child.sormlib.nnov.ru/files/imagecache/poznavay/poznavay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1713352" cy="1713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9" t="15304" r="6954"/>
          <a:stretch/>
        </p:blipFill>
        <p:spPr bwMode="auto">
          <a:xfrm>
            <a:off x="428596" y="2994310"/>
            <a:ext cx="2643206" cy="1799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285860"/>
            <a:ext cx="2122202" cy="261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16424" r="2909" b="13515"/>
          <a:stretch/>
        </p:blipFill>
        <p:spPr bwMode="auto">
          <a:xfrm>
            <a:off x="1836595" y="4572008"/>
            <a:ext cx="323201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ТРАДИЦИОННАЯ ТЕХНИКА РОСПИСИ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32143" r="-2381"/>
          <a:stretch>
            <a:fillRect/>
          </a:stretch>
        </p:blipFill>
        <p:spPr bwMode="auto">
          <a:xfrm>
            <a:off x="428596" y="1500174"/>
            <a:ext cx="428440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11261" t="-2500" r="8497" b="10000"/>
          <a:stretch>
            <a:fillRect/>
          </a:stretch>
        </p:blipFill>
        <p:spPr bwMode="auto">
          <a:xfrm>
            <a:off x="4929190" y="1214422"/>
            <a:ext cx="385186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857628"/>
            <a:ext cx="2428892" cy="270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edb9dd59ef52ec8e642a6a7c10c1c708b5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262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Структурное подразделение государственного бюджетного общеобразовательного учреждения средней общеобразовательной школы №6 г.о. Отрадный Самарской области  Детский сад №14  </vt:lpstr>
      <vt:lpstr>Мини - музей «ПОЛХОВ – МАЙДАНСКИЕ ТАРАРУШКИ» </vt:lpstr>
      <vt:lpstr>ПОЛХОВ - МАЙДАНСКАЯ РОСПИСЬ</vt:lpstr>
      <vt:lpstr>Полхов – Майдан Нижегородская область</vt:lpstr>
      <vt:lpstr>Слайд 5</vt:lpstr>
      <vt:lpstr> Основные элементы росписи  </vt:lpstr>
      <vt:lpstr>Игрушки-тарарушки</vt:lpstr>
      <vt:lpstr>Полхов – майданские тарарушки</vt:lpstr>
      <vt:lpstr>ТРАДИЦИОННАЯ ТЕХНИКА РОСПИСИ</vt:lpstr>
      <vt:lpstr>Этапы работы в детском учреждении</vt:lpstr>
      <vt:lpstr>Пасхальный праздник</vt:lpstr>
      <vt:lpstr>Пасхальные игры и забавы</vt:lpstr>
      <vt:lpstr>Игра «Доскажи словечко»</vt:lpstr>
      <vt:lpstr>Дидактический материал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Полховско-майданская роспись</dc:title>
  <dc:creator>Ольга Михайловна</dc:creator>
  <cp:lastModifiedBy>Дом</cp:lastModifiedBy>
  <cp:revision>157</cp:revision>
  <dcterms:created xsi:type="dcterms:W3CDTF">2014-11-22T22:18:46Z</dcterms:created>
  <dcterms:modified xsi:type="dcterms:W3CDTF">2022-09-29T12:19:18Z</dcterms:modified>
</cp:coreProperties>
</file>